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70" r:id="rId6"/>
    <p:sldId id="260" r:id="rId7"/>
    <p:sldId id="261" r:id="rId8"/>
    <p:sldId id="265" r:id="rId9"/>
    <p:sldId id="262" r:id="rId10"/>
    <p:sldId id="266" r:id="rId11"/>
    <p:sldId id="267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Лист1!$A$1:$B$1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1003124.9</c:v>
                </c:pt>
                <c:pt idx="1">
                  <c:v>1003124.9</c:v>
                </c:pt>
              </c:numCache>
            </c:numRef>
          </c:val>
        </c:ser>
        <c:axId val="96477568"/>
        <c:axId val="96479104"/>
      </c:barChart>
      <c:catAx>
        <c:axId val="96477568"/>
        <c:scaling>
          <c:orientation val="minMax"/>
        </c:scaling>
        <c:axPos val="b"/>
        <c:tickLblPos val="nextTo"/>
        <c:crossAx val="96479104"/>
        <c:crosses val="autoZero"/>
        <c:auto val="1"/>
        <c:lblAlgn val="ctr"/>
        <c:lblOffset val="100"/>
      </c:catAx>
      <c:valAx>
        <c:axId val="96479104"/>
        <c:scaling>
          <c:orientation val="minMax"/>
        </c:scaling>
        <c:axPos val="l"/>
        <c:majorGridlines/>
        <c:numFmt formatCode="General" sourceLinked="1"/>
        <c:tickLblPos val="nextTo"/>
        <c:crossAx val="96477568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Доходы в 2018 году, тыс. рублей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924666,2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8458,7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Лист2!$A$1:$B$1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Лист2!$A$2:$B$2</c:f>
              <c:numCache>
                <c:formatCode>General</c:formatCode>
                <c:ptCount val="2"/>
                <c:pt idx="0">
                  <c:v>973608.2</c:v>
                </c:pt>
                <c:pt idx="1">
                  <c:v>74642.399999999994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Расходы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</c:dLbls>
          <c:cat>
            <c:strRef>
              <c:f>[Книга1]Лист1!$A$1:$A$11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 муниципальным образованиям</c:v>
                </c:pt>
              </c:strCache>
            </c:strRef>
          </c:cat>
          <c:val>
            <c:numRef>
              <c:f>[Книга1]Лист1!$B$1:$B$11</c:f>
              <c:numCache>
                <c:formatCode>General</c:formatCode>
                <c:ptCount val="11"/>
                <c:pt idx="0">
                  <c:v>54.3</c:v>
                </c:pt>
                <c:pt idx="1">
                  <c:v>0.5</c:v>
                </c:pt>
                <c:pt idx="2">
                  <c:v>50.1</c:v>
                </c:pt>
                <c:pt idx="3">
                  <c:v>26.3</c:v>
                </c:pt>
                <c:pt idx="4">
                  <c:v>667.4</c:v>
                </c:pt>
                <c:pt idx="5">
                  <c:v>42.8</c:v>
                </c:pt>
                <c:pt idx="6">
                  <c:v>41</c:v>
                </c:pt>
                <c:pt idx="7">
                  <c:v>1.8</c:v>
                </c:pt>
                <c:pt idx="8">
                  <c:v>3.4</c:v>
                </c:pt>
                <c:pt idx="9">
                  <c:v>3.3</c:v>
                </c:pt>
                <c:pt idx="10">
                  <c:v>112.2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9473719618264098"/>
          <c:y val="0.11208352315676148"/>
          <c:w val="0.38934251723548641"/>
          <c:h val="0.86462005197132163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F4814-D73B-4044-82CB-98EBD6526A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17CE4-A974-43FE-BA18-27C9871E7AEF}">
      <dgm:prSet phldrT="[Текст]"/>
      <dgm:spPr/>
      <dgm:t>
        <a:bodyPr/>
        <a:lstStyle/>
        <a:p>
          <a:r>
            <a:rPr lang="ru-RU" dirty="0" smtClean="0"/>
            <a:t>Консолидированный бюджет </a:t>
          </a:r>
          <a:endParaRPr lang="ru-RU" dirty="0"/>
        </a:p>
      </dgm:t>
    </dgm:pt>
    <dgm:pt modelId="{9003D069-493C-4304-8E7B-A17E7EE44790}" type="parTrans" cxnId="{2CB1334D-CCF3-4439-9176-4EFC3C08D546}">
      <dgm:prSet/>
      <dgm:spPr/>
      <dgm:t>
        <a:bodyPr/>
        <a:lstStyle/>
        <a:p>
          <a:endParaRPr lang="ru-RU"/>
        </a:p>
      </dgm:t>
    </dgm:pt>
    <dgm:pt modelId="{5391C4F3-F18C-499E-A714-73C029A7D606}" type="sibTrans" cxnId="{2CB1334D-CCF3-4439-9176-4EFC3C08D546}">
      <dgm:prSet/>
      <dgm:spPr/>
      <dgm:t>
        <a:bodyPr/>
        <a:lstStyle/>
        <a:p>
          <a:endParaRPr lang="ru-RU"/>
        </a:p>
      </dgm:t>
    </dgm:pt>
    <dgm:pt modelId="{20BF193C-40BE-4B06-B1C4-15FA8B4F1EF7}">
      <dgm:prSet phldrT="[Текст]"/>
      <dgm:spPr/>
      <dgm:t>
        <a:bodyPr/>
        <a:lstStyle/>
        <a:p>
          <a:r>
            <a:rPr lang="ru-RU" dirty="0" smtClean="0"/>
            <a:t>Бюджет муниципального образования «</a:t>
          </a:r>
          <a:r>
            <a:rPr lang="ru-RU" dirty="0" err="1" smtClean="0"/>
            <a:t>Боханский</a:t>
          </a:r>
          <a:r>
            <a:rPr lang="ru-RU" dirty="0" smtClean="0"/>
            <a:t> район»</a:t>
          </a:r>
          <a:endParaRPr lang="ru-RU" dirty="0"/>
        </a:p>
      </dgm:t>
    </dgm:pt>
    <dgm:pt modelId="{77559CAB-5805-4054-89B6-FFCDF54F00E7}" type="parTrans" cxnId="{617AFDC8-03B0-49D6-8515-751CBC8E1B5E}">
      <dgm:prSet/>
      <dgm:spPr/>
      <dgm:t>
        <a:bodyPr/>
        <a:lstStyle/>
        <a:p>
          <a:endParaRPr lang="ru-RU"/>
        </a:p>
      </dgm:t>
    </dgm:pt>
    <dgm:pt modelId="{08D967F6-C22F-45BE-9445-A964F39EDD36}" type="sibTrans" cxnId="{617AFDC8-03B0-49D6-8515-751CBC8E1B5E}">
      <dgm:prSet/>
      <dgm:spPr/>
      <dgm:t>
        <a:bodyPr/>
        <a:lstStyle/>
        <a:p>
          <a:endParaRPr lang="ru-RU"/>
        </a:p>
      </dgm:t>
    </dgm:pt>
    <dgm:pt modelId="{A8865104-3942-4364-B565-1C674155C3C4}">
      <dgm:prSet phldrT="[Текст]"/>
      <dgm:spPr/>
      <dgm:t>
        <a:bodyPr/>
        <a:lstStyle/>
        <a:p>
          <a:r>
            <a:rPr lang="ru-RU" dirty="0" smtClean="0"/>
            <a:t>Бюджеты сельских поселений</a:t>
          </a:r>
          <a:endParaRPr lang="ru-RU" dirty="0"/>
        </a:p>
      </dgm:t>
    </dgm:pt>
    <dgm:pt modelId="{4945673C-EC62-44FB-B3C5-5418742FE717}" type="parTrans" cxnId="{9F880C5F-3D09-48AC-9063-E072EB155562}">
      <dgm:prSet/>
      <dgm:spPr/>
      <dgm:t>
        <a:bodyPr/>
        <a:lstStyle/>
        <a:p>
          <a:endParaRPr lang="ru-RU"/>
        </a:p>
      </dgm:t>
    </dgm:pt>
    <dgm:pt modelId="{48996F66-5307-4649-9910-754463694F3A}" type="sibTrans" cxnId="{9F880C5F-3D09-48AC-9063-E072EB155562}">
      <dgm:prSet/>
      <dgm:spPr/>
      <dgm:t>
        <a:bodyPr/>
        <a:lstStyle/>
        <a:p>
          <a:endParaRPr lang="ru-RU"/>
        </a:p>
      </dgm:t>
    </dgm:pt>
    <dgm:pt modelId="{1C4DF906-EAAC-432F-A992-91AE015D7A34}" type="pres">
      <dgm:prSet presAssocID="{B11F4814-D73B-4044-82CB-98EBD6526A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F5E79A-14F2-442C-8191-2AAA56B35910}" type="pres">
      <dgm:prSet presAssocID="{87F17CE4-A974-43FE-BA18-27C9871E7AEF}" presName="hierRoot1" presStyleCnt="0">
        <dgm:presLayoutVars>
          <dgm:hierBranch val="init"/>
        </dgm:presLayoutVars>
      </dgm:prSet>
      <dgm:spPr/>
    </dgm:pt>
    <dgm:pt modelId="{14CB84B8-890C-4527-B1EC-39F78C78F6F9}" type="pres">
      <dgm:prSet presAssocID="{87F17CE4-A974-43FE-BA18-27C9871E7AEF}" presName="rootComposite1" presStyleCnt="0"/>
      <dgm:spPr/>
    </dgm:pt>
    <dgm:pt modelId="{B5A21B4C-30C7-4FF9-BA0D-B3D806FF72FB}" type="pres">
      <dgm:prSet presAssocID="{87F17CE4-A974-43FE-BA18-27C9871E7AEF}" presName="rootText1" presStyleLbl="node0" presStyleIdx="0" presStyleCnt="1" custScaleX="995182" custLinFactY="-216995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52F30C-1FE6-41BA-818A-C4CB5B26824E}" type="pres">
      <dgm:prSet presAssocID="{87F17CE4-A974-43FE-BA18-27C9871E7AE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3FFF3A5-AB37-4342-BC75-6891DC608466}" type="pres">
      <dgm:prSet presAssocID="{87F17CE4-A974-43FE-BA18-27C9871E7AEF}" presName="hierChild2" presStyleCnt="0"/>
      <dgm:spPr/>
    </dgm:pt>
    <dgm:pt modelId="{66B3E520-AF52-48C7-8C51-5321FC2398F1}" type="pres">
      <dgm:prSet presAssocID="{77559CAB-5805-4054-89B6-FFCDF54F00E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BFCB611-9544-44F0-AE2E-BBEFE8E9C979}" type="pres">
      <dgm:prSet presAssocID="{20BF193C-40BE-4B06-B1C4-15FA8B4F1EF7}" presName="hierRoot2" presStyleCnt="0">
        <dgm:presLayoutVars>
          <dgm:hierBranch val="init"/>
        </dgm:presLayoutVars>
      </dgm:prSet>
      <dgm:spPr/>
    </dgm:pt>
    <dgm:pt modelId="{52126E9E-5294-48C5-AF83-913BAED898AE}" type="pres">
      <dgm:prSet presAssocID="{20BF193C-40BE-4B06-B1C4-15FA8B4F1EF7}" presName="rootComposite" presStyleCnt="0"/>
      <dgm:spPr/>
    </dgm:pt>
    <dgm:pt modelId="{59C421DC-5C5C-4CAA-8AF1-AC1BBF652B44}" type="pres">
      <dgm:prSet presAssocID="{20BF193C-40BE-4B06-B1C4-15FA8B4F1EF7}" presName="rootText" presStyleLbl="node2" presStyleIdx="0" presStyleCnt="2" custScaleX="587460" custLinFactY="-200000" custLinFactNeighborY="-257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A468E-4520-4714-86CD-69A51C2C35C4}" type="pres">
      <dgm:prSet presAssocID="{20BF193C-40BE-4B06-B1C4-15FA8B4F1EF7}" presName="rootConnector" presStyleLbl="node2" presStyleIdx="0" presStyleCnt="2"/>
      <dgm:spPr/>
      <dgm:t>
        <a:bodyPr/>
        <a:lstStyle/>
        <a:p>
          <a:endParaRPr lang="ru-RU"/>
        </a:p>
      </dgm:t>
    </dgm:pt>
    <dgm:pt modelId="{10AB519A-7DDB-45DF-9978-EF00FBBA8DED}" type="pres">
      <dgm:prSet presAssocID="{20BF193C-40BE-4B06-B1C4-15FA8B4F1EF7}" presName="hierChild4" presStyleCnt="0"/>
      <dgm:spPr/>
    </dgm:pt>
    <dgm:pt modelId="{E3DBE4ED-F4E6-4D76-8898-2F3D8F39A71D}" type="pres">
      <dgm:prSet presAssocID="{20BF193C-40BE-4B06-B1C4-15FA8B4F1EF7}" presName="hierChild5" presStyleCnt="0"/>
      <dgm:spPr/>
    </dgm:pt>
    <dgm:pt modelId="{AF207E6E-DCB7-412D-B5BE-3E93E386BD5A}" type="pres">
      <dgm:prSet presAssocID="{4945673C-EC62-44FB-B3C5-5418742FE71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74C0239-9019-4C0E-BB97-E4C7982E5A69}" type="pres">
      <dgm:prSet presAssocID="{A8865104-3942-4364-B565-1C674155C3C4}" presName="hierRoot2" presStyleCnt="0">
        <dgm:presLayoutVars>
          <dgm:hierBranch val="init"/>
        </dgm:presLayoutVars>
      </dgm:prSet>
      <dgm:spPr/>
    </dgm:pt>
    <dgm:pt modelId="{0AA7A3E8-C67D-4D92-A892-1D56FEDB619B}" type="pres">
      <dgm:prSet presAssocID="{A8865104-3942-4364-B565-1C674155C3C4}" presName="rootComposite" presStyleCnt="0"/>
      <dgm:spPr/>
    </dgm:pt>
    <dgm:pt modelId="{9EB84EDB-D56E-487B-B07F-F9FF627C9F83}" type="pres">
      <dgm:prSet presAssocID="{A8865104-3942-4364-B565-1C674155C3C4}" presName="rootText" presStyleLbl="node2" presStyleIdx="1" presStyleCnt="2" custScaleX="443536" custLinFactY="-200000" custLinFactNeighborX="-903" custLinFactNeighborY="-257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786AF-D1FF-4A6E-A728-0DF9D8C7E955}" type="pres">
      <dgm:prSet presAssocID="{A8865104-3942-4364-B565-1C674155C3C4}" presName="rootConnector" presStyleLbl="node2" presStyleIdx="1" presStyleCnt="2"/>
      <dgm:spPr/>
      <dgm:t>
        <a:bodyPr/>
        <a:lstStyle/>
        <a:p>
          <a:endParaRPr lang="ru-RU"/>
        </a:p>
      </dgm:t>
    </dgm:pt>
    <dgm:pt modelId="{E705E79D-206A-45EE-B837-5E7E2179E737}" type="pres">
      <dgm:prSet presAssocID="{A8865104-3942-4364-B565-1C674155C3C4}" presName="hierChild4" presStyleCnt="0"/>
      <dgm:spPr/>
    </dgm:pt>
    <dgm:pt modelId="{2284B255-84B9-4C74-AA91-D43B3A9E0700}" type="pres">
      <dgm:prSet presAssocID="{A8865104-3942-4364-B565-1C674155C3C4}" presName="hierChild5" presStyleCnt="0"/>
      <dgm:spPr/>
    </dgm:pt>
    <dgm:pt modelId="{0615559E-5E23-45CF-A4EE-344E0FBFA69E}" type="pres">
      <dgm:prSet presAssocID="{87F17CE4-A974-43FE-BA18-27C9871E7AEF}" presName="hierChild3" presStyleCnt="0"/>
      <dgm:spPr/>
    </dgm:pt>
  </dgm:ptLst>
  <dgm:cxnLst>
    <dgm:cxn modelId="{617AFDC8-03B0-49D6-8515-751CBC8E1B5E}" srcId="{87F17CE4-A974-43FE-BA18-27C9871E7AEF}" destId="{20BF193C-40BE-4B06-B1C4-15FA8B4F1EF7}" srcOrd="0" destOrd="0" parTransId="{77559CAB-5805-4054-89B6-FFCDF54F00E7}" sibTransId="{08D967F6-C22F-45BE-9445-A964F39EDD36}"/>
    <dgm:cxn modelId="{9F880C5F-3D09-48AC-9063-E072EB155562}" srcId="{87F17CE4-A974-43FE-BA18-27C9871E7AEF}" destId="{A8865104-3942-4364-B565-1C674155C3C4}" srcOrd="1" destOrd="0" parTransId="{4945673C-EC62-44FB-B3C5-5418742FE717}" sibTransId="{48996F66-5307-4649-9910-754463694F3A}"/>
    <dgm:cxn modelId="{31299542-2544-417C-9A99-80ADFCB46E48}" type="presOf" srcId="{B11F4814-D73B-4044-82CB-98EBD6526A16}" destId="{1C4DF906-EAAC-432F-A992-91AE015D7A34}" srcOrd="0" destOrd="0" presId="urn:microsoft.com/office/officeart/2005/8/layout/orgChart1"/>
    <dgm:cxn modelId="{5A743676-BFE0-4D59-9034-EAC2D89C4AF8}" type="presOf" srcId="{A8865104-3942-4364-B565-1C674155C3C4}" destId="{9EB84EDB-D56E-487B-B07F-F9FF627C9F83}" srcOrd="0" destOrd="0" presId="urn:microsoft.com/office/officeart/2005/8/layout/orgChart1"/>
    <dgm:cxn modelId="{6928A50F-23CE-4671-A181-808A8CDDC961}" type="presOf" srcId="{20BF193C-40BE-4B06-B1C4-15FA8B4F1EF7}" destId="{83CA468E-4520-4714-86CD-69A51C2C35C4}" srcOrd="1" destOrd="0" presId="urn:microsoft.com/office/officeart/2005/8/layout/orgChart1"/>
    <dgm:cxn modelId="{2CB1334D-CCF3-4439-9176-4EFC3C08D546}" srcId="{B11F4814-D73B-4044-82CB-98EBD6526A16}" destId="{87F17CE4-A974-43FE-BA18-27C9871E7AEF}" srcOrd="0" destOrd="0" parTransId="{9003D069-493C-4304-8E7B-A17E7EE44790}" sibTransId="{5391C4F3-F18C-499E-A714-73C029A7D606}"/>
    <dgm:cxn modelId="{25A8AD9F-7E9A-49DA-A493-9BCE791AFCD2}" type="presOf" srcId="{87F17CE4-A974-43FE-BA18-27C9871E7AEF}" destId="{B5A21B4C-30C7-4FF9-BA0D-B3D806FF72FB}" srcOrd="0" destOrd="0" presId="urn:microsoft.com/office/officeart/2005/8/layout/orgChart1"/>
    <dgm:cxn modelId="{B7B417B0-7E5F-4003-AA88-AAEE1E7A5538}" type="presOf" srcId="{77559CAB-5805-4054-89B6-FFCDF54F00E7}" destId="{66B3E520-AF52-48C7-8C51-5321FC2398F1}" srcOrd="0" destOrd="0" presId="urn:microsoft.com/office/officeart/2005/8/layout/orgChart1"/>
    <dgm:cxn modelId="{979D7179-BA2C-4ACE-9A77-77A5EE4ABF3C}" type="presOf" srcId="{87F17CE4-A974-43FE-BA18-27C9871E7AEF}" destId="{D752F30C-1FE6-41BA-818A-C4CB5B26824E}" srcOrd="1" destOrd="0" presId="urn:microsoft.com/office/officeart/2005/8/layout/orgChart1"/>
    <dgm:cxn modelId="{32CB7749-2C27-462A-9E33-0CFDB9BB5C0D}" type="presOf" srcId="{20BF193C-40BE-4B06-B1C4-15FA8B4F1EF7}" destId="{59C421DC-5C5C-4CAA-8AF1-AC1BBF652B44}" srcOrd="0" destOrd="0" presId="urn:microsoft.com/office/officeart/2005/8/layout/orgChart1"/>
    <dgm:cxn modelId="{8F78802C-620A-4044-8742-6E8ED3238CD4}" type="presOf" srcId="{4945673C-EC62-44FB-B3C5-5418742FE717}" destId="{AF207E6E-DCB7-412D-B5BE-3E93E386BD5A}" srcOrd="0" destOrd="0" presId="urn:microsoft.com/office/officeart/2005/8/layout/orgChart1"/>
    <dgm:cxn modelId="{450889CA-4D4F-4F18-BB96-0B7B7DEC9D1A}" type="presOf" srcId="{A8865104-3942-4364-B565-1C674155C3C4}" destId="{7E8786AF-D1FF-4A6E-A728-0DF9D8C7E955}" srcOrd="1" destOrd="0" presId="urn:microsoft.com/office/officeart/2005/8/layout/orgChart1"/>
    <dgm:cxn modelId="{7E292E08-B98C-41C0-93A1-26C705C7C1D1}" type="presParOf" srcId="{1C4DF906-EAAC-432F-A992-91AE015D7A34}" destId="{D2F5E79A-14F2-442C-8191-2AAA56B35910}" srcOrd="0" destOrd="0" presId="urn:microsoft.com/office/officeart/2005/8/layout/orgChart1"/>
    <dgm:cxn modelId="{51C138D2-4C0B-44BF-B819-C0A9F53DAB90}" type="presParOf" srcId="{D2F5E79A-14F2-442C-8191-2AAA56B35910}" destId="{14CB84B8-890C-4527-B1EC-39F78C78F6F9}" srcOrd="0" destOrd="0" presId="urn:microsoft.com/office/officeart/2005/8/layout/orgChart1"/>
    <dgm:cxn modelId="{12909047-82D1-4919-BEE9-392F32F6CC70}" type="presParOf" srcId="{14CB84B8-890C-4527-B1EC-39F78C78F6F9}" destId="{B5A21B4C-30C7-4FF9-BA0D-B3D806FF72FB}" srcOrd="0" destOrd="0" presId="urn:microsoft.com/office/officeart/2005/8/layout/orgChart1"/>
    <dgm:cxn modelId="{04A30C59-6BB5-4F8C-94F4-976843DCBF21}" type="presParOf" srcId="{14CB84B8-890C-4527-B1EC-39F78C78F6F9}" destId="{D752F30C-1FE6-41BA-818A-C4CB5B26824E}" srcOrd="1" destOrd="0" presId="urn:microsoft.com/office/officeart/2005/8/layout/orgChart1"/>
    <dgm:cxn modelId="{CB9FA00A-6A57-4F95-BAC5-5A79247231AF}" type="presParOf" srcId="{D2F5E79A-14F2-442C-8191-2AAA56B35910}" destId="{43FFF3A5-AB37-4342-BC75-6891DC608466}" srcOrd="1" destOrd="0" presId="urn:microsoft.com/office/officeart/2005/8/layout/orgChart1"/>
    <dgm:cxn modelId="{5C8EDE4D-8593-427E-A085-2C83462F2FAC}" type="presParOf" srcId="{43FFF3A5-AB37-4342-BC75-6891DC608466}" destId="{66B3E520-AF52-48C7-8C51-5321FC2398F1}" srcOrd="0" destOrd="0" presId="urn:microsoft.com/office/officeart/2005/8/layout/orgChart1"/>
    <dgm:cxn modelId="{FC17FAC6-E3DD-4017-9D2A-DF4674F2FB6C}" type="presParOf" srcId="{43FFF3A5-AB37-4342-BC75-6891DC608466}" destId="{9BFCB611-9544-44F0-AE2E-BBEFE8E9C979}" srcOrd="1" destOrd="0" presId="urn:microsoft.com/office/officeart/2005/8/layout/orgChart1"/>
    <dgm:cxn modelId="{7DB74DB6-B425-4393-AE41-9FED387688D4}" type="presParOf" srcId="{9BFCB611-9544-44F0-AE2E-BBEFE8E9C979}" destId="{52126E9E-5294-48C5-AF83-913BAED898AE}" srcOrd="0" destOrd="0" presId="urn:microsoft.com/office/officeart/2005/8/layout/orgChart1"/>
    <dgm:cxn modelId="{45B8853A-DA65-47C5-B486-32FF15A29CC3}" type="presParOf" srcId="{52126E9E-5294-48C5-AF83-913BAED898AE}" destId="{59C421DC-5C5C-4CAA-8AF1-AC1BBF652B44}" srcOrd="0" destOrd="0" presId="urn:microsoft.com/office/officeart/2005/8/layout/orgChart1"/>
    <dgm:cxn modelId="{24E2D362-2A2B-4BEF-A7ED-4D2A34200284}" type="presParOf" srcId="{52126E9E-5294-48C5-AF83-913BAED898AE}" destId="{83CA468E-4520-4714-86CD-69A51C2C35C4}" srcOrd="1" destOrd="0" presId="urn:microsoft.com/office/officeart/2005/8/layout/orgChart1"/>
    <dgm:cxn modelId="{65B3BDE0-342B-42B0-9630-099FFBEE0419}" type="presParOf" srcId="{9BFCB611-9544-44F0-AE2E-BBEFE8E9C979}" destId="{10AB519A-7DDB-45DF-9978-EF00FBBA8DED}" srcOrd="1" destOrd="0" presId="urn:microsoft.com/office/officeart/2005/8/layout/orgChart1"/>
    <dgm:cxn modelId="{035F0B64-5233-4CB7-B007-387ABF9B5295}" type="presParOf" srcId="{9BFCB611-9544-44F0-AE2E-BBEFE8E9C979}" destId="{E3DBE4ED-F4E6-4D76-8898-2F3D8F39A71D}" srcOrd="2" destOrd="0" presId="urn:microsoft.com/office/officeart/2005/8/layout/orgChart1"/>
    <dgm:cxn modelId="{69FA0290-9012-44E0-831F-D510CBA0F17B}" type="presParOf" srcId="{43FFF3A5-AB37-4342-BC75-6891DC608466}" destId="{AF207E6E-DCB7-412D-B5BE-3E93E386BD5A}" srcOrd="2" destOrd="0" presId="urn:microsoft.com/office/officeart/2005/8/layout/orgChart1"/>
    <dgm:cxn modelId="{5408F947-990C-4589-BBD0-A433B9B304D9}" type="presParOf" srcId="{43FFF3A5-AB37-4342-BC75-6891DC608466}" destId="{674C0239-9019-4C0E-BB97-E4C7982E5A69}" srcOrd="3" destOrd="0" presId="urn:microsoft.com/office/officeart/2005/8/layout/orgChart1"/>
    <dgm:cxn modelId="{33291ED5-AAE4-4BB6-BE4A-51AC60E06685}" type="presParOf" srcId="{674C0239-9019-4C0E-BB97-E4C7982E5A69}" destId="{0AA7A3E8-C67D-4D92-A892-1D56FEDB619B}" srcOrd="0" destOrd="0" presId="urn:microsoft.com/office/officeart/2005/8/layout/orgChart1"/>
    <dgm:cxn modelId="{30163609-0FF5-4CB2-BCAC-D98C06322EDA}" type="presParOf" srcId="{0AA7A3E8-C67D-4D92-A892-1D56FEDB619B}" destId="{9EB84EDB-D56E-487B-B07F-F9FF627C9F83}" srcOrd="0" destOrd="0" presId="urn:microsoft.com/office/officeart/2005/8/layout/orgChart1"/>
    <dgm:cxn modelId="{F9B31E9B-ED3F-47B2-A9C9-E0F75FB8D123}" type="presParOf" srcId="{0AA7A3E8-C67D-4D92-A892-1D56FEDB619B}" destId="{7E8786AF-D1FF-4A6E-A728-0DF9D8C7E955}" srcOrd="1" destOrd="0" presId="urn:microsoft.com/office/officeart/2005/8/layout/orgChart1"/>
    <dgm:cxn modelId="{C95DC05D-7B94-40B1-8655-1035514F730A}" type="presParOf" srcId="{674C0239-9019-4C0E-BB97-E4C7982E5A69}" destId="{E705E79D-206A-45EE-B837-5E7E2179E737}" srcOrd="1" destOrd="0" presId="urn:microsoft.com/office/officeart/2005/8/layout/orgChart1"/>
    <dgm:cxn modelId="{373E8F93-C133-48DF-9AB3-CC49A38DF365}" type="presParOf" srcId="{674C0239-9019-4C0E-BB97-E4C7982E5A69}" destId="{2284B255-84B9-4C74-AA91-D43B3A9E0700}" srcOrd="2" destOrd="0" presId="urn:microsoft.com/office/officeart/2005/8/layout/orgChart1"/>
    <dgm:cxn modelId="{EC307E11-F64A-4E86-9195-77C868F4AE97}" type="presParOf" srcId="{D2F5E79A-14F2-442C-8191-2AAA56B35910}" destId="{0615559E-5E23-45CF-A4EE-344E0FBFA69E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0.47249</cdr:x>
      <cdr:y>0.04773</cdr:y>
    </cdr:from>
    <cdr:to>
      <cdr:x>0.83124</cdr:x>
      <cdr:y>0.65231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216024"/>
          <a:ext cx="2952328" cy="273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0.48999</cdr:x>
      <cdr:y>0.04773</cdr:y>
    </cdr:from>
    <cdr:to>
      <cdr:x>0.88374</cdr:x>
      <cdr:y>0.89096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2448" y="216024"/>
          <a:ext cx="3240360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fin43@gf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MyColl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19039"/>
            <a:ext cx="8929750" cy="59531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8698" y="6212051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 МО «Боханский район» Иркутской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06" y="2857497"/>
            <a:ext cx="8929750" cy="64294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15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9486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205" y="1353689"/>
            <a:ext cx="41764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удельный вес в структуре налоговых доходов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составил: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совокупный доход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штрафы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санкции, возмещение ущерба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38893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948" y="3789040"/>
            <a:ext cx="417646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из бюджета Иркутской области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«Боханский район» для осуществления полномочий по вопросам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местного значения и осуществления государственных полномочий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перечислены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дотации, субвенции, субсидии и иные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1428736"/>
          <a:ext cx="378621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256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2972048" cy="2664296"/>
          </a:xfrm>
        </p:spPr>
      </p:pic>
      <p:sp>
        <p:nvSpPr>
          <p:cNvPr id="5" name="TextBox 4"/>
          <p:cNvSpPr txBox="1"/>
          <p:nvPr/>
        </p:nvSpPr>
        <p:spPr>
          <a:xfrm>
            <a:off x="3617685" y="1760622"/>
            <a:ext cx="3600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2018 году составил 1003124,9 тыс.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5084" y="3112323"/>
            <a:ext cx="4572000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 МО «Боханский район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образование, культура, социальная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политика, физическая культура и спорт, жилищно-коммунальное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2047875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72" y="4797152"/>
            <a:ext cx="2333625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1905000" cy="1428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7" y="4815765"/>
            <a:ext cx="2339752" cy="142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87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1071546"/>
            <a:ext cx="266429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– 54,3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экономика – 0,5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ЖКХ – 50,1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Охрана окружающей среды – 26,2 млн. руб.;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Образование – 667,4 млн.руб.;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– 42,8 млн. руб.;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Социальная политика – 41,0 млн. руб.;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– 1,8 млн. руб.;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 – 3,4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– 3,3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– 112,2 млн.руб.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00646"/>
            <a:ext cx="21431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00" y="5000646"/>
            <a:ext cx="1905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89" y="5000646"/>
            <a:ext cx="18669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51" y="5000646"/>
            <a:ext cx="2257425" cy="142875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500034" y="1142984"/>
          <a:ext cx="514353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801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64904"/>
            <a:ext cx="777686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Брошюра подготовлена: Финансовым управлением администрации муниципального образования «Боханский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расположенного по адресу: Иркутская область, Боханский район, п. Бохан, улица Ленина 83, тел. 8(39538)25157, эл. Адрес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fin43@gfu.ru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61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бюджета, виды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879222"/>
            <a:ext cx="282028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 для решения задач и функций государства.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500439"/>
            <a:ext cx="496456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бюджетам бюджетной системы РФ относятся: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бюджет и бюджеты государственных внебюджетных фондов РФ;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Бюджеты субъектов РФ и бюджеты территориальных государственных внебюджетных фондов;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Бюджеты муниципальных районов, бюджеты городских округов и бюджеты городов федерального значения Москвы и Санкт-Петербурга, бюджеты городских и сельских поселений.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ropbox\финансовое управление\бюджет для граждан\картинки\original_photo-thumb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3886227" cy="2428892"/>
          </a:xfrm>
          <a:prstGeom prst="rect">
            <a:avLst/>
          </a:prstGeom>
          <a:noFill/>
        </p:spPr>
      </p:pic>
      <p:pic>
        <p:nvPicPr>
          <p:cNvPr id="1027" name="Picture 3" descr="C:\Users\User\Dropbox\финансовое управление\бюджет для граждан\картинки\72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5852167" cy="2571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83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 Боханского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M1zam\Рабочий стол\Отчет Мэра 2009-2013гг\Редакция\DSC_798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927764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000108"/>
            <a:ext cx="403244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 декабря 2017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решением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Думы №167 муниципального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«Боханский район» Иркутской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 бюджет муниципального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«Боханский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район» Иркутской области на 2018 год и плановый период 2019-2020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165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300037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района 13 муниципальных образований: МО "Александровское", МО "Олонки", МО "Буреть", МО "Тараса", МО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Хохорск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МО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МО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Тихоновка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МО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Шаралдай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МО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Новая-Ида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МО "Каменка", МО "Казачье", МО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Середкино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МО "Бохан".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184576"/>
          </a:xfrm>
        </p:spPr>
      </p:pic>
    </p:spTree>
    <p:extLst>
      <p:ext uri="{BB962C8B-B14F-4D97-AF65-F5344CB8AC3E}">
        <p14:creationId xmlns="" xmlns:p14="http://schemas.microsoft.com/office/powerpoint/2010/main" val="1390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и расходы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3600400" cy="2764593"/>
          </a:xfrm>
        </p:spPr>
      </p:pic>
      <p:sp>
        <p:nvSpPr>
          <p:cNvPr id="5" name="TextBox 4"/>
          <p:cNvSpPr txBox="1"/>
          <p:nvPr/>
        </p:nvSpPr>
        <p:spPr>
          <a:xfrm>
            <a:off x="611560" y="386104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Разграничение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dirty="0" smtClean="0"/>
              <a:t> бюджетов установлено: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Налоговым</a:t>
            </a:r>
            <a:r>
              <a:rPr lang="ru-RU" dirty="0" smtClean="0"/>
              <a:t> кодексом РФ;</a:t>
            </a:r>
          </a:p>
          <a:p>
            <a:pPr marL="342900" indent="-342900">
              <a:buAutoNum type="arabicPeriod"/>
            </a:pPr>
            <a:r>
              <a:rPr lang="ru-RU" dirty="0" smtClean="0"/>
              <a:t>Бюджетным кодексом РФ;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Региональным законодательством.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3861048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бюджетов установлено: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ФЗ 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06.10.2003г. № 131-ФЗ «Об общих принципах местного самоуправления в Российской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Региональным законодательством.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5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4807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9" y="3429000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относятся: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и Безвозмездные поступления (Субсидии, Дотации, Субвенции и иные межбюджетные поступления).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2727" y="3429000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бюджета включают расходы на оказание муниципальных услуг, социальное обеспечение населения, бюджетные инвестиции, предоставление межбюджетных трансфертов, обслуживание муниципального долга.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7" y="5398587"/>
            <a:ext cx="9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00" y="836712"/>
            <a:ext cx="3220727" cy="3090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12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5487159"/>
              </p:ext>
            </p:extLst>
          </p:nvPr>
        </p:nvGraphicFramePr>
        <p:xfrm>
          <a:off x="500034" y="1142984"/>
          <a:ext cx="36724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39952" y="1196752"/>
            <a:ext cx="4572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Решением Думы МО «Боханский район»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28.12.2016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№167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бюджете МО «Боханский район»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плановый период 2019-2020 года утверждено (ред. от 20.12.2018г.):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год: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-доходы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1003124,9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-расходы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1003124,9 тыс.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-размер дефицита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 тыс.руб.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5445224"/>
            <a:ext cx="2214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Районный бюджет  на 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3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Расходные полномочия бюджетов разных уровней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52736"/>
            <a:ext cx="43845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4048" y="1052736"/>
            <a:ext cx="38164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расходным полномочиям местных БЮДЖЕТОВ относятся: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Дошкольное образование;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обеспечения жителей услугами организации культуры;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местного значения.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расходным полномочиям БЮДЖЕТОВ сельских поселений относятся: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Условия для обеспечения жителей услугами благоустройства территории поселений;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местного значения в пределах границ сельских поселений;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мест захоронения;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 границах поселений водоснабжения населения.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79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707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Определение бюджета, виды бюджета</vt:lpstr>
      <vt:lpstr>Бюджеты публично-правовых образований Боханского района</vt:lpstr>
      <vt:lpstr>Основные параметры бюджета</vt:lpstr>
      <vt:lpstr>Основные параметры бюджета</vt:lpstr>
      <vt:lpstr>Доходы и расходы бюджета</vt:lpstr>
      <vt:lpstr>Основные параметры бюджета</vt:lpstr>
      <vt:lpstr>Основные параметры бюджета МО «Боханский район»</vt:lpstr>
      <vt:lpstr>Расходные полномочия бюджетов разных уровней</vt:lpstr>
      <vt:lpstr>Доходы бюджета МО «Боханский район»</vt:lpstr>
      <vt:lpstr>Расходы бюджета МО «Боханский район»</vt:lpstr>
      <vt:lpstr>Расходы бюджета МО «Боханский район»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 «Бюджет для граждан»</dc:title>
  <dc:creator>Барлуков Александр Юрьевич</dc:creator>
  <cp:lastModifiedBy>TGA</cp:lastModifiedBy>
  <cp:revision>134</cp:revision>
  <dcterms:created xsi:type="dcterms:W3CDTF">2015-03-09T09:37:38Z</dcterms:created>
  <dcterms:modified xsi:type="dcterms:W3CDTF">2019-06-17T03:45:51Z</dcterms:modified>
</cp:coreProperties>
</file>